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</p:sldIdLst>
  <p:sldSz cy="5143500" cx="9144000"/>
  <p:notesSz cx="6858000" cy="9144000"/>
  <p:embeddedFontLst>
    <p:embeddedFont>
      <p:font typeface="Roboto"/>
      <p:regular r:id="rId32"/>
      <p:bold r:id="rId33"/>
      <p:italic r:id="rId34"/>
      <p:boldItalic r:id="rId35"/>
    </p:embeddedFont>
    <p:embeddedFont>
      <p:font typeface="Roboto Medium"/>
      <p:regular r:id="rId36"/>
      <p:bold r:id="rId37"/>
      <p:italic r:id="rId38"/>
      <p:boldItalic r:id="rId39"/>
    </p:embeddedFont>
    <p:embeddedFont>
      <p:font typeface="Roboto Light"/>
      <p:regular r:id="rId40"/>
      <p:bold r:id="rId41"/>
      <p:italic r:id="rId42"/>
      <p:boldItalic r:id="rId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Light-regular.fntdata"/><Relationship Id="rId20" Type="http://schemas.openxmlformats.org/officeDocument/2006/relationships/slide" Target="slides/slide15.xml"/><Relationship Id="rId42" Type="http://schemas.openxmlformats.org/officeDocument/2006/relationships/font" Target="fonts/RobotoLight-italic.fntdata"/><Relationship Id="rId41" Type="http://schemas.openxmlformats.org/officeDocument/2006/relationships/font" Target="fonts/RobotoLight-bold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43" Type="http://schemas.openxmlformats.org/officeDocument/2006/relationships/font" Target="fonts/RobotoLight-boldItalic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Roboto-bold.fntdata"/><Relationship Id="rId10" Type="http://schemas.openxmlformats.org/officeDocument/2006/relationships/slide" Target="slides/slide5.xml"/><Relationship Id="rId32" Type="http://schemas.openxmlformats.org/officeDocument/2006/relationships/font" Target="fonts/Roboto-regular.fntdata"/><Relationship Id="rId13" Type="http://schemas.openxmlformats.org/officeDocument/2006/relationships/slide" Target="slides/slide8.xml"/><Relationship Id="rId35" Type="http://schemas.openxmlformats.org/officeDocument/2006/relationships/font" Target="fonts/Roboto-boldItalic.fntdata"/><Relationship Id="rId12" Type="http://schemas.openxmlformats.org/officeDocument/2006/relationships/slide" Target="slides/slide7.xml"/><Relationship Id="rId34" Type="http://schemas.openxmlformats.org/officeDocument/2006/relationships/font" Target="fonts/Roboto-italic.fntdata"/><Relationship Id="rId15" Type="http://schemas.openxmlformats.org/officeDocument/2006/relationships/slide" Target="slides/slide10.xml"/><Relationship Id="rId37" Type="http://schemas.openxmlformats.org/officeDocument/2006/relationships/font" Target="fonts/RobotoMedium-bold.fntdata"/><Relationship Id="rId14" Type="http://schemas.openxmlformats.org/officeDocument/2006/relationships/slide" Target="slides/slide9.xml"/><Relationship Id="rId36" Type="http://schemas.openxmlformats.org/officeDocument/2006/relationships/font" Target="fonts/RobotoMedium-regular.fntdata"/><Relationship Id="rId17" Type="http://schemas.openxmlformats.org/officeDocument/2006/relationships/slide" Target="slides/slide12.xml"/><Relationship Id="rId39" Type="http://schemas.openxmlformats.org/officeDocument/2006/relationships/font" Target="fonts/RobotoMedium-boldItalic.fntdata"/><Relationship Id="rId16" Type="http://schemas.openxmlformats.org/officeDocument/2006/relationships/slide" Target="slides/slide11.xml"/><Relationship Id="rId38" Type="http://schemas.openxmlformats.org/officeDocument/2006/relationships/font" Target="fonts/RobotoMedium-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" name="Google Shape;3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b0ed7cc5a6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2b0ed7cc5a6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b0ed7cc5a6_0_2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2b0ed7cc5a6_0_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b0ed7cc5a6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2b0ed7cc5a6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b0ed7cc5a6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2b0ed7cc5a6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b0ed7cc5a6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2b0ed7cc5a6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b0ed7cc5a6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2b0ed7cc5a6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b0ed7cc5a6_0_2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2b0ed7cc5a6_0_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b0ed7cc5a6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2b0ed7cc5a6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b0ed7cc5a6_0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2b0ed7cc5a6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66194ebb7d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266194ebb7d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g2b0ed7cc5a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" name="Google Shape;40;g2b0ed7cc5a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b0ed7cc5a6_0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2b0ed7cc5a6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66194ebb7d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266194ebb7d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66194ebb7d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66194ebb7d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b0ed7cc5a6_0_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2b0ed7cc5a6_0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b0ed7cc5a6_0_2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2b0ed7cc5a6_0_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266194ebb7d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266194ebb7d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ef44ec3d59_2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1ef44ec3d59_2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g2b0ed7cc5a6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" name="Google Shape;46;g2b0ed7cc5a6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2b0ed7cc5a6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g2b0ed7cc5a6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2b0ed7cc5a6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2b0ed7cc5a6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b0ed7cc5a6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2b0ed7cc5a6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b0ed7cc5a6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2b0ed7cc5a6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ee955e6584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1ee955e6584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b0ed7cc5a6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2b0ed7cc5a6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713875" y="767800"/>
            <a:ext cx="37179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3600"/>
              <a:buFont typeface="Roboto"/>
              <a:buNone/>
              <a:defRPr sz="3600"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5200"/>
              <a:buFont typeface="Roboto"/>
              <a:buNone/>
              <a:defRPr sz="5200"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5200"/>
              <a:buFont typeface="Roboto"/>
              <a:buNone/>
              <a:defRPr sz="5200"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5200"/>
              <a:buFont typeface="Roboto"/>
              <a:buNone/>
              <a:defRPr sz="5200"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5200"/>
              <a:buFont typeface="Roboto"/>
              <a:buNone/>
              <a:defRPr sz="5200"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5200"/>
              <a:buFont typeface="Roboto"/>
              <a:buNone/>
              <a:defRPr sz="5200"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5200"/>
              <a:buFont typeface="Roboto"/>
              <a:buNone/>
              <a:defRPr sz="5200"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5200"/>
              <a:buFont typeface="Roboto"/>
              <a:buNone/>
              <a:defRPr sz="5200"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5200"/>
              <a:buFont typeface="Roboto"/>
              <a:buNone/>
              <a:defRPr sz="5200"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1123850" y="3940175"/>
            <a:ext cx="32694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Light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Light"/>
              <a:buNone/>
              <a:defRPr sz="1800">
                <a:latin typeface="Roboto Light"/>
                <a:ea typeface="Roboto Light"/>
                <a:cs typeface="Roboto Light"/>
                <a:sym typeface="Roboto Light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Light"/>
              <a:buNone/>
              <a:defRPr sz="1800">
                <a:latin typeface="Roboto Light"/>
                <a:ea typeface="Roboto Light"/>
                <a:cs typeface="Roboto Light"/>
                <a:sym typeface="Roboto Light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Light"/>
              <a:buNone/>
              <a:defRPr sz="1800">
                <a:latin typeface="Roboto Light"/>
                <a:ea typeface="Roboto Light"/>
                <a:cs typeface="Roboto Light"/>
                <a:sym typeface="Roboto Light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Light"/>
              <a:buNone/>
              <a:defRPr sz="1800">
                <a:latin typeface="Roboto Light"/>
                <a:ea typeface="Roboto Light"/>
                <a:cs typeface="Roboto Light"/>
                <a:sym typeface="Roboto Light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Light"/>
              <a:buNone/>
              <a:defRPr sz="1800">
                <a:latin typeface="Roboto Light"/>
                <a:ea typeface="Roboto Light"/>
                <a:cs typeface="Roboto Light"/>
                <a:sym typeface="Roboto Light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Light"/>
              <a:buNone/>
              <a:defRPr sz="1800">
                <a:latin typeface="Roboto Light"/>
                <a:ea typeface="Roboto Light"/>
                <a:cs typeface="Roboto Light"/>
                <a:sym typeface="Roboto Light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Light"/>
              <a:buNone/>
              <a:defRPr sz="1800">
                <a:latin typeface="Roboto Light"/>
                <a:ea typeface="Roboto Light"/>
                <a:cs typeface="Roboto Light"/>
                <a:sym typeface="Roboto Light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Light"/>
              <a:buNone/>
              <a:defRPr sz="1800"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/>
          <p:nvPr>
            <p:ph type="title"/>
          </p:nvPr>
        </p:nvSpPr>
        <p:spPr>
          <a:xfrm>
            <a:off x="6234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3000"/>
              <a:buNone/>
              <a:defRPr b="1" sz="3000">
                <a:solidFill>
                  <a:srgbClr val="12274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9pPr>
          </a:lstStyle>
          <a:p/>
        </p:txBody>
      </p:sp>
      <p:sp>
        <p:nvSpPr>
          <p:cNvPr id="14" name="Google Shape;14;p3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>
            <a:lvl1pPr lvl="0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beçalho de seção (sem background)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/>
          <p:nvPr>
            <p:ph type="title"/>
          </p:nvPr>
        </p:nvSpPr>
        <p:spPr>
          <a:xfrm>
            <a:off x="6234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3000"/>
              <a:buNone/>
              <a:defRPr b="1" sz="3000">
                <a:solidFill>
                  <a:srgbClr val="12274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corpo (Robo)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5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9" name="Google Shape;19;p5"/>
          <p:cNvSpPr txBox="1"/>
          <p:nvPr>
            <p:ph idx="1" type="body"/>
          </p:nvPr>
        </p:nvSpPr>
        <p:spPr>
          <a:xfrm>
            <a:off x="822175" y="1152475"/>
            <a:ext cx="733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0" name="Google Shape;20;p5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 sz="1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sp>
        <p:nvSpPr>
          <p:cNvPr id="21" name="Google Shape;21;p5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>
            <a:lvl1pPr lvl="0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corpo - IoT">
  <p:cSld name="TITLE_AND_BOD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4" name="Google Shape;24;p6"/>
          <p:cNvSpPr txBox="1"/>
          <p:nvPr>
            <p:ph idx="1" type="body"/>
          </p:nvPr>
        </p:nvSpPr>
        <p:spPr>
          <a:xfrm>
            <a:off x="822175" y="1152475"/>
            <a:ext cx="733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➢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5" name="Google Shape;25;p6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 sz="1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sp>
        <p:nvSpPr>
          <p:cNvPr id="26" name="Google Shape;26;p6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>
            <a:lvl1pPr lvl="0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corpo - Sem Imagem">
  <p:cSld name="TITLE_AND_BOD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" name="Google Shape;29;p7"/>
          <p:cNvSpPr txBox="1"/>
          <p:nvPr>
            <p:ph idx="1" type="body"/>
          </p:nvPr>
        </p:nvSpPr>
        <p:spPr>
          <a:xfrm>
            <a:off x="822175" y="1152475"/>
            <a:ext cx="733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➢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0" name="Google Shape;30;p7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 sz="1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>
            <a:lvl1pPr lvl="0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874000" y="445025"/>
            <a:ext cx="795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 sz="2800"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873900" y="1152475"/>
            <a:ext cx="79584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F63"/>
              </a:buClr>
              <a:buSzPts val="1800"/>
              <a:buChar char="●"/>
              <a:defRPr sz="1800">
                <a:solidFill>
                  <a:srgbClr val="233F63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F63"/>
              </a:buClr>
              <a:buSzPts val="1400"/>
              <a:buChar char="○"/>
              <a:defRPr>
                <a:solidFill>
                  <a:srgbClr val="233F63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F63"/>
              </a:buClr>
              <a:buSzPts val="1400"/>
              <a:buChar char="■"/>
              <a:defRPr>
                <a:solidFill>
                  <a:srgbClr val="233F63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F63"/>
              </a:buClr>
              <a:buSzPts val="1400"/>
              <a:buChar char="●"/>
              <a:defRPr>
                <a:solidFill>
                  <a:srgbClr val="233F63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F63"/>
              </a:buClr>
              <a:buSzPts val="1400"/>
              <a:buChar char="○"/>
              <a:defRPr>
                <a:solidFill>
                  <a:srgbClr val="233F63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F63"/>
              </a:buClr>
              <a:buSzPts val="1400"/>
              <a:buChar char="■"/>
              <a:defRPr>
                <a:solidFill>
                  <a:srgbClr val="233F63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F63"/>
              </a:buClr>
              <a:buSzPts val="1400"/>
              <a:buChar char="●"/>
              <a:defRPr>
                <a:solidFill>
                  <a:srgbClr val="233F63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F63"/>
              </a:buClr>
              <a:buSzPts val="1400"/>
              <a:buChar char="○"/>
              <a:defRPr>
                <a:solidFill>
                  <a:srgbClr val="233F63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F63"/>
              </a:buClr>
              <a:buSzPts val="1400"/>
              <a:buChar char="■"/>
              <a:defRPr>
                <a:solidFill>
                  <a:srgbClr val="233F63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57533" y="47498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600">
                <a:solidFill>
                  <a:schemeClr val="dk2"/>
                </a:solidFill>
              </a:defRPr>
            </a:lvl1pPr>
            <a:lvl2pPr lvl="1" algn="r">
              <a:buNone/>
              <a:defRPr sz="1600">
                <a:solidFill>
                  <a:schemeClr val="dk2"/>
                </a:solidFill>
              </a:defRPr>
            </a:lvl2pPr>
            <a:lvl3pPr lvl="2" algn="r">
              <a:buNone/>
              <a:defRPr sz="1600">
                <a:solidFill>
                  <a:schemeClr val="dk2"/>
                </a:solidFill>
              </a:defRPr>
            </a:lvl3pPr>
            <a:lvl4pPr lvl="3" algn="r">
              <a:buNone/>
              <a:defRPr sz="1600">
                <a:solidFill>
                  <a:schemeClr val="dk2"/>
                </a:solidFill>
              </a:defRPr>
            </a:lvl4pPr>
            <a:lvl5pPr lvl="4" algn="r">
              <a:buNone/>
              <a:defRPr sz="1600">
                <a:solidFill>
                  <a:schemeClr val="dk2"/>
                </a:solidFill>
              </a:defRPr>
            </a:lvl5pPr>
            <a:lvl6pPr lvl="5" algn="r">
              <a:buNone/>
              <a:defRPr sz="1600">
                <a:solidFill>
                  <a:schemeClr val="dk2"/>
                </a:solidFill>
              </a:defRPr>
            </a:lvl6pPr>
            <a:lvl7pPr lvl="6" algn="r">
              <a:buNone/>
              <a:defRPr sz="1600">
                <a:solidFill>
                  <a:schemeClr val="dk2"/>
                </a:solidFill>
              </a:defRPr>
            </a:lvl7pPr>
            <a:lvl8pPr lvl="7" algn="r">
              <a:buNone/>
              <a:defRPr sz="1600">
                <a:solidFill>
                  <a:schemeClr val="dk2"/>
                </a:solidFill>
              </a:defRPr>
            </a:lvl8pPr>
            <a:lvl9pPr lvl="8" algn="r">
              <a:buNone/>
              <a:defRPr sz="16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ctrTitle"/>
          </p:nvPr>
        </p:nvSpPr>
        <p:spPr>
          <a:xfrm>
            <a:off x="713875" y="767800"/>
            <a:ext cx="37179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Inteligência Artificial</a:t>
            </a:r>
            <a:endParaRPr/>
          </a:p>
        </p:txBody>
      </p:sp>
      <p:sp>
        <p:nvSpPr>
          <p:cNvPr id="37" name="Google Shape;37;p8"/>
          <p:cNvSpPr txBox="1"/>
          <p:nvPr>
            <p:ph idx="1" type="subTitle"/>
          </p:nvPr>
        </p:nvSpPr>
        <p:spPr>
          <a:xfrm>
            <a:off x="1123850" y="3940175"/>
            <a:ext cx="32694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Roboto"/>
                <a:ea typeface="Roboto"/>
                <a:cs typeface="Roboto"/>
                <a:sym typeface="Roboto"/>
              </a:rPr>
              <a:t>Instrutores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pt-BR"/>
              <a:t>Ph.D. Professor Aluisio Igor Rego Fontes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Acurácia</a:t>
            </a:r>
            <a:endParaRPr/>
          </a:p>
        </p:txBody>
      </p:sp>
      <p:sp>
        <p:nvSpPr>
          <p:cNvPr id="105" name="Google Shape;105;p17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822175" y="1152475"/>
            <a:ext cx="733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Acurácia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Muito simples de ser calculada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Basta verificar a quantidade de acertos em um classificador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Considere que temos um conjunto com 768 instâncias que podem ser classificadas em: Verdadeiro ou Falso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Nesse exemplo, nosso classificador classificou corretamente 540 instâncias e errou 	228.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Assim, a acurácia vai ser calculada como: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pt-BR"/>
              <a:t>Acurácia = (540/768) * 100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pt-BR"/>
              <a:t>Acurácia = 70.31%</a:t>
            </a:r>
            <a:endParaRPr/>
          </a:p>
        </p:txBody>
      </p:sp>
      <p:sp>
        <p:nvSpPr>
          <p:cNvPr id="107" name="Google Shape;107;p17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8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Acurácia</a:t>
            </a:r>
            <a:endParaRPr/>
          </a:p>
        </p:txBody>
      </p:sp>
      <p:sp>
        <p:nvSpPr>
          <p:cNvPr id="113" name="Google Shape;113;p18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822175" y="1152475"/>
            <a:ext cx="733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Onde utilizar?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É adequada quando as classes estão balanceadas, ou seja, há aproximadamente o mesmo número de instâncias para cada classe. </a:t>
            </a:r>
            <a:endParaRPr/>
          </a:p>
        </p:txBody>
      </p:sp>
      <p:sp>
        <p:nvSpPr>
          <p:cNvPr id="115" name="Google Shape;115;p18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9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Matriz de confusão</a:t>
            </a:r>
            <a:endParaRPr/>
          </a:p>
        </p:txBody>
      </p:sp>
      <p:sp>
        <p:nvSpPr>
          <p:cNvPr id="121" name="Google Shape;121;p19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22" name="Google Shape;122;p19"/>
          <p:cNvSpPr txBox="1"/>
          <p:nvPr>
            <p:ph idx="1" type="body"/>
          </p:nvPr>
        </p:nvSpPr>
        <p:spPr>
          <a:xfrm>
            <a:off x="822175" y="1152475"/>
            <a:ext cx="733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É uma tabela que permite visualizar o desempenho de um classificador.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Cada coluna da matriz representa a classe das amostras que o classificador retornou.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Cada linha representa a classe real. </a:t>
            </a:r>
            <a:endParaRPr/>
          </a:p>
        </p:txBody>
      </p:sp>
      <p:sp>
        <p:nvSpPr>
          <p:cNvPr id="123" name="Google Shape;123;p19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0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Matriz de confusão</a:t>
            </a:r>
            <a:endParaRPr/>
          </a:p>
        </p:txBody>
      </p:sp>
      <p:sp>
        <p:nvSpPr>
          <p:cNvPr id="129" name="Google Shape;129;p20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30" name="Google Shape;130;p20"/>
          <p:cNvSpPr txBox="1"/>
          <p:nvPr>
            <p:ph idx="1" type="body"/>
          </p:nvPr>
        </p:nvSpPr>
        <p:spPr>
          <a:xfrm>
            <a:off x="822175" y="1152475"/>
            <a:ext cx="733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Considere um conjunto de dados sobre um estudo feito com 768 mulheres sobre diabetes.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Esse conjunto tem essa configuração: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Das 768 mulheres, houveram:</a:t>
            </a:r>
            <a:endParaRPr/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20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2" name="Google Shape;13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8662" y="2779450"/>
            <a:ext cx="3966675" cy="94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1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Matriz de confusão</a:t>
            </a:r>
            <a:endParaRPr/>
          </a:p>
        </p:txBody>
      </p:sp>
      <p:sp>
        <p:nvSpPr>
          <p:cNvPr id="138" name="Google Shape;138;p21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39" name="Google Shape;139;p21"/>
          <p:cNvSpPr txBox="1"/>
          <p:nvPr>
            <p:ph idx="1" type="body"/>
          </p:nvPr>
        </p:nvSpPr>
        <p:spPr>
          <a:xfrm>
            <a:off x="822175" y="1152475"/>
            <a:ext cx="7337700" cy="353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Após um treinamento de um classificador com a abordagem de </a:t>
            </a:r>
            <a:r>
              <a:rPr i="1" lang="pt-BR"/>
              <a:t>holdout 70/30</a:t>
            </a:r>
            <a:r>
              <a:rPr lang="pt-BR"/>
              <a:t>. Temos a seguinte matriz de </a:t>
            </a:r>
            <a:r>
              <a:rPr lang="pt-BR"/>
              <a:t>confusão</a:t>
            </a:r>
            <a:r>
              <a:rPr lang="pt-BR"/>
              <a:t>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>
                <a:latin typeface="Arial"/>
                <a:ea typeface="Arial"/>
                <a:cs typeface="Arial"/>
                <a:sym typeface="Arial"/>
              </a:rPr>
              <a:t>Vale ressaltar que, a matriz de confusão é feita apenas no conjunto de teste, ou seja, em 30% dos nossos dados.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21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1" name="Google Shape;14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3425" y="2571750"/>
            <a:ext cx="2579175" cy="1388794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1"/>
          <p:cNvSpPr txBox="1"/>
          <p:nvPr/>
        </p:nvSpPr>
        <p:spPr>
          <a:xfrm>
            <a:off x="1805425" y="2235425"/>
            <a:ext cx="681900" cy="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233F63"/>
                </a:solidFill>
              </a:rPr>
              <a:t>a</a:t>
            </a:r>
            <a:endParaRPr sz="1800">
              <a:solidFill>
                <a:srgbClr val="233F63"/>
              </a:solidFill>
            </a:endParaRPr>
          </a:p>
        </p:txBody>
      </p:sp>
      <p:sp>
        <p:nvSpPr>
          <p:cNvPr id="143" name="Google Shape;143;p21"/>
          <p:cNvSpPr txBox="1"/>
          <p:nvPr/>
        </p:nvSpPr>
        <p:spPr>
          <a:xfrm>
            <a:off x="3102100" y="2235425"/>
            <a:ext cx="3962400" cy="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233F63"/>
                </a:solidFill>
              </a:rPr>
              <a:t>b           ← Classificado como</a:t>
            </a:r>
            <a:endParaRPr sz="1800">
              <a:solidFill>
                <a:srgbClr val="233F63"/>
              </a:solidFill>
            </a:endParaRPr>
          </a:p>
        </p:txBody>
      </p:sp>
      <p:sp>
        <p:nvSpPr>
          <p:cNvPr id="144" name="Google Shape;144;p21"/>
          <p:cNvSpPr txBox="1"/>
          <p:nvPr/>
        </p:nvSpPr>
        <p:spPr>
          <a:xfrm>
            <a:off x="4150075" y="2827050"/>
            <a:ext cx="2579100" cy="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233F63"/>
                </a:solidFill>
              </a:rPr>
              <a:t>a = testou negativo</a:t>
            </a:r>
            <a:endParaRPr sz="1800">
              <a:solidFill>
                <a:srgbClr val="233F63"/>
              </a:solidFill>
            </a:endParaRPr>
          </a:p>
        </p:txBody>
      </p:sp>
      <p:sp>
        <p:nvSpPr>
          <p:cNvPr id="145" name="Google Shape;145;p21"/>
          <p:cNvSpPr txBox="1"/>
          <p:nvPr/>
        </p:nvSpPr>
        <p:spPr>
          <a:xfrm>
            <a:off x="4150075" y="3418675"/>
            <a:ext cx="2197800" cy="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233F63"/>
                </a:solidFill>
              </a:rPr>
              <a:t>b = testou positivo</a:t>
            </a:r>
            <a:endParaRPr sz="1800">
              <a:solidFill>
                <a:srgbClr val="233F63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2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Matriz de confusão</a:t>
            </a:r>
            <a:endParaRPr/>
          </a:p>
        </p:txBody>
      </p:sp>
      <p:sp>
        <p:nvSpPr>
          <p:cNvPr id="151" name="Google Shape;151;p22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52" name="Google Shape;152;p22"/>
          <p:cNvSpPr txBox="1"/>
          <p:nvPr>
            <p:ph idx="1" type="body"/>
          </p:nvPr>
        </p:nvSpPr>
        <p:spPr>
          <a:xfrm>
            <a:off x="822175" y="1152475"/>
            <a:ext cx="7337700" cy="353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Logo, temos a conclusão: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2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4" name="Google Shape;15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1111" y="2131425"/>
            <a:ext cx="6999824" cy="1328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3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Matriz de confusão</a:t>
            </a:r>
            <a:endParaRPr/>
          </a:p>
        </p:txBody>
      </p:sp>
      <p:sp>
        <p:nvSpPr>
          <p:cNvPr id="160" name="Google Shape;160;p23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61" name="Google Shape;161;p23"/>
          <p:cNvSpPr txBox="1"/>
          <p:nvPr>
            <p:ph idx="1" type="body"/>
          </p:nvPr>
        </p:nvSpPr>
        <p:spPr>
          <a:xfrm>
            <a:off x="822175" y="1152475"/>
            <a:ext cx="7337700" cy="353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Quando utilizar?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A matriz de confusão é útil para entender os tipos específicos de erros que o modelo está cometendo e pode ajudar na escolha da métrica mais apropriada com base nos objetivos do problema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23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4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Precision</a:t>
            </a:r>
            <a:endParaRPr/>
          </a:p>
        </p:txBody>
      </p:sp>
      <p:sp>
        <p:nvSpPr>
          <p:cNvPr id="168" name="Google Shape;168;p24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69" name="Google Shape;169;p24"/>
          <p:cNvSpPr txBox="1"/>
          <p:nvPr>
            <p:ph idx="1" type="body"/>
          </p:nvPr>
        </p:nvSpPr>
        <p:spPr>
          <a:xfrm>
            <a:off x="822175" y="1152475"/>
            <a:ext cx="7337700" cy="353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Tem como objetivo identificar quantas amostras foram classificadas positivamente.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Mede quão exata é a classificação para as amostras positivas. Também é conhecida como valor de predição positiva.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24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71" name="Google Shape;17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14600" y="2816100"/>
            <a:ext cx="3552825" cy="1314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5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Precision</a:t>
            </a:r>
            <a:endParaRPr/>
          </a:p>
        </p:txBody>
      </p:sp>
      <p:sp>
        <p:nvSpPr>
          <p:cNvPr id="177" name="Google Shape;177;p25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78" name="Google Shape;178;p25"/>
          <p:cNvSpPr txBox="1"/>
          <p:nvPr>
            <p:ph idx="1" type="body"/>
          </p:nvPr>
        </p:nvSpPr>
        <p:spPr>
          <a:xfrm>
            <a:off x="822175" y="1152475"/>
            <a:ext cx="7337700" cy="353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Para o exemplo anterior, temos: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25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80" name="Google Shape;18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18296" y="1543650"/>
            <a:ext cx="3545450" cy="322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6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Precision</a:t>
            </a:r>
            <a:endParaRPr/>
          </a:p>
        </p:txBody>
      </p:sp>
      <p:sp>
        <p:nvSpPr>
          <p:cNvPr id="186" name="Google Shape;186;p26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87" name="Google Shape;187;p26"/>
          <p:cNvSpPr txBox="1"/>
          <p:nvPr>
            <p:ph idx="1" type="body"/>
          </p:nvPr>
        </p:nvSpPr>
        <p:spPr>
          <a:xfrm>
            <a:off x="822175" y="1152475"/>
            <a:ext cx="7337700" cy="353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Quando utilizar?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A precisão é útil quando o custo de um falso positivo é alto. Por exemplo, em diagnósticos médicos, onde identificar corretamente os casos positivos é crucial, minimizando os falsos positivos.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26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 txBox="1"/>
          <p:nvPr>
            <p:ph type="title"/>
          </p:nvPr>
        </p:nvSpPr>
        <p:spPr>
          <a:xfrm>
            <a:off x="6234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Treinamento e teste</a:t>
            </a:r>
            <a:endParaRPr/>
          </a:p>
        </p:txBody>
      </p:sp>
      <p:sp>
        <p:nvSpPr>
          <p:cNvPr id="43" name="Google Shape;43;p9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7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Recall</a:t>
            </a:r>
            <a:endParaRPr/>
          </a:p>
        </p:txBody>
      </p:sp>
      <p:sp>
        <p:nvSpPr>
          <p:cNvPr id="194" name="Google Shape;194;p27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95" name="Google Shape;195;p27"/>
          <p:cNvSpPr txBox="1"/>
          <p:nvPr>
            <p:ph idx="1" type="body"/>
          </p:nvPr>
        </p:nvSpPr>
        <p:spPr>
          <a:xfrm>
            <a:off x="822175" y="1147338"/>
            <a:ext cx="7337700" cy="353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Tem a mesma ideia do Precision, porém para as amostras falsas negativas.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Definida como sendo o número de verdadeiros positivos </a:t>
            </a:r>
            <a:r>
              <a:rPr lang="pt-BR"/>
              <a:t>dividido</a:t>
            </a:r>
            <a:r>
              <a:rPr lang="pt-BR"/>
              <a:t> pela soma de verdadeiro positivos mais falso negativos.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27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97" name="Google Shape;19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6525" y="2902388"/>
            <a:ext cx="3590925" cy="1419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8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Recall</a:t>
            </a:r>
            <a:endParaRPr/>
          </a:p>
        </p:txBody>
      </p:sp>
      <p:sp>
        <p:nvSpPr>
          <p:cNvPr id="203" name="Google Shape;203;p28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04" name="Google Shape;204;p28"/>
          <p:cNvSpPr txBox="1"/>
          <p:nvPr>
            <p:ph idx="1" type="body"/>
          </p:nvPr>
        </p:nvSpPr>
        <p:spPr>
          <a:xfrm>
            <a:off x="822175" y="1147338"/>
            <a:ext cx="7337700" cy="353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Pro exemplo anterior, temos: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p28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06" name="Google Shape;20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77049" y="1715275"/>
            <a:ext cx="3027950" cy="2895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9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Recall</a:t>
            </a:r>
            <a:endParaRPr/>
          </a:p>
        </p:txBody>
      </p:sp>
      <p:sp>
        <p:nvSpPr>
          <p:cNvPr id="212" name="Google Shape;212;p29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13" name="Google Shape;213;p29"/>
          <p:cNvSpPr txBox="1"/>
          <p:nvPr>
            <p:ph idx="1" type="body"/>
          </p:nvPr>
        </p:nvSpPr>
        <p:spPr>
          <a:xfrm>
            <a:off x="822175" y="1147338"/>
            <a:ext cx="7337700" cy="353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Quando utilizar?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O </a:t>
            </a:r>
            <a:r>
              <a:rPr i="1" lang="pt-BR"/>
              <a:t>recall </a:t>
            </a:r>
            <a:r>
              <a:rPr lang="pt-BR"/>
              <a:t>é relevante quando o custo de um falso negativo é alto. Em situações em que é crítico detectar todos os casos positivos, mesmo que isso leve a alguns falsos positivos, o </a:t>
            </a:r>
            <a:r>
              <a:rPr i="1" lang="pt-BR"/>
              <a:t>recall </a:t>
            </a:r>
            <a:r>
              <a:rPr lang="pt-BR"/>
              <a:t>é uma métrica importante.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pt-BR"/>
              <a:t>Exemplo: Detecção de fraudes financeiras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29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0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F-Measure</a:t>
            </a:r>
            <a:endParaRPr/>
          </a:p>
        </p:txBody>
      </p:sp>
      <p:sp>
        <p:nvSpPr>
          <p:cNvPr id="220" name="Google Shape;220;p30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21" name="Google Shape;221;p30"/>
          <p:cNvSpPr txBox="1"/>
          <p:nvPr>
            <p:ph idx="1" type="body"/>
          </p:nvPr>
        </p:nvSpPr>
        <p:spPr>
          <a:xfrm>
            <a:off x="822175" y="1147338"/>
            <a:ext cx="7337700" cy="353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Também conhecida como F1 score.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Definido como duas vezes a média harmônica entre Recall e Precision, ou seja, é um ‘‘meio termo” entre as duas métricas anteriores.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0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23" name="Google Shape;22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2200" y="2688888"/>
            <a:ext cx="4057650" cy="1476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1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F-Measure</a:t>
            </a:r>
            <a:endParaRPr/>
          </a:p>
        </p:txBody>
      </p:sp>
      <p:sp>
        <p:nvSpPr>
          <p:cNvPr id="229" name="Google Shape;229;p31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30" name="Google Shape;230;p31"/>
          <p:cNvSpPr txBox="1"/>
          <p:nvPr>
            <p:ph idx="1" type="body"/>
          </p:nvPr>
        </p:nvSpPr>
        <p:spPr>
          <a:xfrm>
            <a:off x="822175" y="1147338"/>
            <a:ext cx="7337700" cy="353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Logo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31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32" name="Google Shape;23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3613" y="1615925"/>
            <a:ext cx="4754825" cy="294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2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F-Measure</a:t>
            </a:r>
            <a:endParaRPr/>
          </a:p>
        </p:txBody>
      </p:sp>
      <p:sp>
        <p:nvSpPr>
          <p:cNvPr id="238" name="Google Shape;238;p32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39" name="Google Shape;239;p32"/>
          <p:cNvSpPr txBox="1"/>
          <p:nvPr>
            <p:ph idx="1" type="body"/>
          </p:nvPr>
        </p:nvSpPr>
        <p:spPr>
          <a:xfrm>
            <a:off x="822175" y="1147338"/>
            <a:ext cx="7337700" cy="353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pt-BR"/>
              <a:t>Onde utilizar?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É útil quando você deseja equilibrar a importância de ambas as métricas. É especialmente útil em situações de desbalanceamento de classe.</a:t>
            </a:r>
            <a:endParaRPr/>
          </a:p>
        </p:txBody>
      </p:sp>
      <p:sp>
        <p:nvSpPr>
          <p:cNvPr id="240" name="Google Shape;240;p32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3"/>
          <p:cNvSpPr txBox="1"/>
          <p:nvPr>
            <p:ph type="title"/>
          </p:nvPr>
        </p:nvSpPr>
        <p:spPr>
          <a:xfrm>
            <a:off x="6234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OBRIGADO!</a:t>
            </a:r>
            <a:endParaRPr b="1"/>
          </a:p>
        </p:txBody>
      </p:sp>
      <p:sp>
        <p:nvSpPr>
          <p:cNvPr id="246" name="Google Shape;246;p33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47" name="Google Shape;247;p33"/>
          <p:cNvSpPr txBox="1"/>
          <p:nvPr>
            <p:ph idx="4294967295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/>
              <a:t>Inteligência Artificial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0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Treinamento e teste</a:t>
            </a:r>
            <a:endParaRPr/>
          </a:p>
        </p:txBody>
      </p:sp>
      <p:sp>
        <p:nvSpPr>
          <p:cNvPr id="49" name="Google Shape;49;p10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50" name="Google Shape;50;p10"/>
          <p:cNvSpPr txBox="1"/>
          <p:nvPr>
            <p:ph idx="1" type="body"/>
          </p:nvPr>
        </p:nvSpPr>
        <p:spPr>
          <a:xfrm>
            <a:off x="822175" y="1152475"/>
            <a:ext cx="733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Uma analogia sobre treinamento e teste é estudar para uma prova de matemática, quando o professor disponibiliza uma lista de questões para serem resolvidas, ele está dando uma parte das questões para treinamento (conjunto de treinamento) e outra parte das questões ele usará para a prova (conjunto de teste).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Quando falamos em treinamento e teste, basicamente, temos dois jeitos de dividir o nosso </a:t>
            </a:r>
            <a:r>
              <a:rPr i="1" lang="pt-BR"/>
              <a:t>dataset</a:t>
            </a:r>
            <a:r>
              <a:rPr lang="pt-BR"/>
              <a:t>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Método </a:t>
            </a:r>
            <a:r>
              <a:rPr i="1" lang="pt-BR"/>
              <a:t>K-fold</a:t>
            </a:r>
            <a:endParaRPr i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Método </a:t>
            </a:r>
            <a:r>
              <a:rPr i="1" lang="pt-BR"/>
              <a:t>hold-out</a:t>
            </a:r>
            <a:endParaRPr/>
          </a:p>
        </p:txBody>
      </p:sp>
      <p:sp>
        <p:nvSpPr>
          <p:cNvPr id="51" name="Google Shape;51;p10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Treinamento e teste</a:t>
            </a:r>
            <a:endParaRPr/>
          </a:p>
        </p:txBody>
      </p:sp>
      <p:sp>
        <p:nvSpPr>
          <p:cNvPr id="57" name="Google Shape;57;p11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58" name="Google Shape;58;p11"/>
          <p:cNvSpPr txBox="1"/>
          <p:nvPr>
            <p:ph idx="1" type="body"/>
          </p:nvPr>
        </p:nvSpPr>
        <p:spPr>
          <a:xfrm>
            <a:off x="822175" y="1152475"/>
            <a:ext cx="733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pt-BR"/>
              <a:t>Método </a:t>
            </a:r>
            <a:r>
              <a:rPr b="1" i="1" lang="pt-BR"/>
              <a:t>holdout</a:t>
            </a:r>
            <a:r>
              <a:rPr lang="pt-BR"/>
              <a:t>: consiste em dividir o conjunto total de dados em dois subconjuntos mutuamente exclusivos, um para </a:t>
            </a:r>
            <a:r>
              <a:rPr lang="pt-BR">
                <a:solidFill>
                  <a:srgbClr val="0000FF"/>
                </a:solidFill>
              </a:rPr>
              <a:t>treinamento</a:t>
            </a:r>
            <a:r>
              <a:rPr lang="pt-BR"/>
              <a:t> e outro para </a:t>
            </a:r>
            <a:r>
              <a:rPr lang="pt-BR">
                <a:solidFill>
                  <a:srgbClr val="FF0000"/>
                </a:solidFill>
              </a:rPr>
              <a:t>teste</a:t>
            </a:r>
            <a:r>
              <a:rPr lang="pt-BR"/>
              <a:t> (validação).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O conjunto de dados pode ser </a:t>
            </a:r>
            <a:r>
              <a:rPr b="1" lang="pt-BR"/>
              <a:t>separado</a:t>
            </a:r>
            <a:r>
              <a:rPr lang="pt-BR"/>
              <a:t> em </a:t>
            </a:r>
            <a:r>
              <a:rPr b="1" lang="pt-BR"/>
              <a:t>quantidades iguais</a:t>
            </a:r>
            <a:r>
              <a:rPr lang="pt-BR"/>
              <a:t> ou não. É possível ter 2/3 dos dados para </a:t>
            </a:r>
            <a:r>
              <a:rPr lang="pt-BR">
                <a:solidFill>
                  <a:srgbClr val="0000FF"/>
                </a:solidFill>
              </a:rPr>
              <a:t>treinamento</a:t>
            </a:r>
            <a:r>
              <a:rPr lang="pt-BR"/>
              <a:t> e o 1/3 restante para</a:t>
            </a:r>
            <a:r>
              <a:rPr lang="pt-BR">
                <a:solidFill>
                  <a:srgbClr val="FF0000"/>
                </a:solidFill>
              </a:rPr>
              <a:t> teste</a:t>
            </a:r>
            <a:r>
              <a:rPr lang="pt-BR"/>
              <a:t>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Esta abordagem é indicada para </a:t>
            </a:r>
            <a:r>
              <a:rPr lang="pt-BR">
                <a:solidFill>
                  <a:srgbClr val="0000FF"/>
                </a:solidFill>
              </a:rPr>
              <a:t>grande quantidad</a:t>
            </a:r>
            <a:r>
              <a:rPr lang="pt-BR"/>
              <a:t>e de dados. Quando o conjunto é pequeno, o erro calculado na predição pode sofrer muita variação</a:t>
            </a:r>
            <a:endParaRPr/>
          </a:p>
        </p:txBody>
      </p:sp>
      <p:sp>
        <p:nvSpPr>
          <p:cNvPr id="59" name="Google Shape;59;p11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2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Treinamento e teste</a:t>
            </a:r>
            <a:endParaRPr/>
          </a:p>
        </p:txBody>
      </p:sp>
      <p:sp>
        <p:nvSpPr>
          <p:cNvPr id="65" name="Google Shape;65;p12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66" name="Google Shape;66;p12"/>
          <p:cNvSpPr txBox="1"/>
          <p:nvPr>
            <p:ph idx="1" type="body"/>
          </p:nvPr>
        </p:nvSpPr>
        <p:spPr>
          <a:xfrm>
            <a:off x="822175" y="1152475"/>
            <a:ext cx="733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pt-BR"/>
              <a:t>Método </a:t>
            </a:r>
            <a:r>
              <a:rPr b="1" i="1" lang="pt-BR"/>
              <a:t>holdout</a:t>
            </a:r>
            <a:r>
              <a:rPr lang="pt-BR"/>
              <a:t>: Exemplo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/>
              <a:t>Aqui, temos que 80% do nosso dataset irá ser usado para o treinamento e 20% do nosso dataset irá para fazer o teste do modelo</a:t>
            </a:r>
            <a:endParaRPr/>
          </a:p>
        </p:txBody>
      </p:sp>
      <p:sp>
        <p:nvSpPr>
          <p:cNvPr id="67" name="Google Shape;67;p12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8" name="Google Shape;68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4300" y="1902810"/>
            <a:ext cx="6401104" cy="1337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3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Treinamento e teste</a:t>
            </a:r>
            <a:endParaRPr/>
          </a:p>
        </p:txBody>
      </p:sp>
      <p:sp>
        <p:nvSpPr>
          <p:cNvPr id="74" name="Google Shape;74;p13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75" name="Google Shape;75;p13"/>
          <p:cNvSpPr txBox="1"/>
          <p:nvPr>
            <p:ph idx="1" type="body"/>
          </p:nvPr>
        </p:nvSpPr>
        <p:spPr>
          <a:xfrm>
            <a:off x="822175" y="1152475"/>
            <a:ext cx="733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pt-BR"/>
              <a:t>Método </a:t>
            </a:r>
            <a:r>
              <a:rPr b="1" i="1" lang="pt-BR"/>
              <a:t>k-fold</a:t>
            </a:r>
            <a:r>
              <a:rPr lang="pt-BR"/>
              <a:t>: consiste em dividir o conjunto total de dados em </a:t>
            </a:r>
            <a:r>
              <a:rPr i="1" lang="pt-BR"/>
              <a:t>k</a:t>
            </a:r>
            <a:r>
              <a:rPr lang="pt-BR"/>
              <a:t> subconjuntos mutuamente exclusivos do mesmo tamanho.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Um subconjunto é utilizado para teste e os </a:t>
            </a:r>
            <a:r>
              <a:rPr i="1" lang="pt-BR"/>
              <a:t>k - 1</a:t>
            </a:r>
            <a:r>
              <a:rPr lang="pt-BR"/>
              <a:t> restantes são utilizados para estimação dos parâmetros e calcula-se a acurácia do modelo.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/>
          </a:p>
        </p:txBody>
      </p:sp>
      <p:sp>
        <p:nvSpPr>
          <p:cNvPr id="76" name="Google Shape;76;p13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4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Treinamento e teste</a:t>
            </a:r>
            <a:endParaRPr/>
          </a:p>
        </p:txBody>
      </p:sp>
      <p:sp>
        <p:nvSpPr>
          <p:cNvPr id="82" name="Google Shape;82;p14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83" name="Google Shape;83;p14"/>
          <p:cNvSpPr txBox="1"/>
          <p:nvPr>
            <p:ph idx="1" type="body"/>
          </p:nvPr>
        </p:nvSpPr>
        <p:spPr>
          <a:xfrm>
            <a:off x="822175" y="1152475"/>
            <a:ext cx="733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pt-BR"/>
              <a:t>Exemplo de K-fold com 5 substes (5-fold)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/>
          </a:p>
        </p:txBody>
      </p:sp>
      <p:sp>
        <p:nvSpPr>
          <p:cNvPr id="84" name="Google Shape;84;p14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5" name="Google Shape;85;p14"/>
          <p:cNvPicPr preferRelativeResize="0"/>
          <p:nvPr/>
        </p:nvPicPr>
        <p:blipFill rotWithShape="1">
          <a:blip r:embed="rId3">
            <a:alphaModFix/>
          </a:blip>
          <a:srcRect b="0" l="0" r="0" t="6603"/>
          <a:stretch/>
        </p:blipFill>
        <p:spPr>
          <a:xfrm>
            <a:off x="1959625" y="1609225"/>
            <a:ext cx="5062799" cy="3029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5"/>
          <p:cNvSpPr txBox="1"/>
          <p:nvPr>
            <p:ph type="title"/>
          </p:nvPr>
        </p:nvSpPr>
        <p:spPr>
          <a:xfrm>
            <a:off x="6234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Introdução: Métricas e sua importância</a:t>
            </a:r>
            <a:endParaRPr/>
          </a:p>
        </p:txBody>
      </p:sp>
      <p:sp>
        <p:nvSpPr>
          <p:cNvPr id="91" name="Google Shape;91;p15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6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Introdução: Métricas e sua importância</a:t>
            </a:r>
            <a:endParaRPr/>
          </a:p>
        </p:txBody>
      </p:sp>
      <p:sp>
        <p:nvSpPr>
          <p:cNvPr id="97" name="Google Shape;97;p16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98" name="Google Shape;98;p16"/>
          <p:cNvSpPr txBox="1"/>
          <p:nvPr>
            <p:ph idx="1" type="body"/>
          </p:nvPr>
        </p:nvSpPr>
        <p:spPr>
          <a:xfrm>
            <a:off x="822175" y="1152475"/>
            <a:ext cx="733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Como saber se um modelo é bom? Como avaliar? Para isso, temos um conjunto de métricas que nos ajudam.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Nem sempre a acurácia é o suficiente para dizer se um modelo é bom.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Temos como métricas: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Acurácia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Matriz de confusão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Precision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Recall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F-measure ou F1 Score</a:t>
            </a:r>
            <a:endParaRPr/>
          </a:p>
        </p:txBody>
      </p:sp>
      <p:sp>
        <p:nvSpPr>
          <p:cNvPr id="99" name="Google Shape;99;p16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